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1"/>
  </p:sldMasterIdLst>
  <p:notesMasterIdLst>
    <p:notesMasterId r:id="rId23"/>
  </p:notesMasterIdLst>
  <p:sldIdLst>
    <p:sldId id="782" r:id="rId2"/>
    <p:sldId id="764" r:id="rId3"/>
    <p:sldId id="765" r:id="rId4"/>
    <p:sldId id="766" r:id="rId5"/>
    <p:sldId id="767" r:id="rId6"/>
    <p:sldId id="773" r:id="rId7"/>
    <p:sldId id="783" r:id="rId8"/>
    <p:sldId id="763" r:id="rId9"/>
    <p:sldId id="769" r:id="rId10"/>
    <p:sldId id="777" r:id="rId11"/>
    <p:sldId id="768" r:id="rId12"/>
    <p:sldId id="771" r:id="rId13"/>
    <p:sldId id="772" r:id="rId14"/>
    <p:sldId id="785" r:id="rId15"/>
    <p:sldId id="778" r:id="rId16"/>
    <p:sldId id="784" r:id="rId17"/>
    <p:sldId id="774" r:id="rId18"/>
    <p:sldId id="786" r:id="rId19"/>
    <p:sldId id="775" r:id="rId20"/>
    <p:sldId id="780" r:id="rId21"/>
    <p:sldId id="770" r:id="rId22"/>
  </p:sldIdLst>
  <p:sldSz cx="14630400" cy="8229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R OFFICE PUNE Pune" initials="IP" lastIdx="1" clrIdx="0">
    <p:extLst>
      <p:ext uri="{19B8F6BF-5375-455C-9EA6-DF929625EA0E}">
        <p15:presenceInfo xmlns:p15="http://schemas.microsoft.com/office/powerpoint/2012/main" userId="57eea660dc74477d" providerId="Windows Live"/>
      </p:ext>
    </p:extLst>
  </p:cmAuthor>
  <p:cmAuthor id="2" name="Sandeep" initials="S" lastIdx="1" clrIdx="1">
    <p:extLst>
      <p:ext uri="{19B8F6BF-5375-455C-9EA6-DF929625EA0E}">
        <p15:presenceInfo xmlns:p15="http://schemas.microsoft.com/office/powerpoint/2012/main" userId="Sande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E60"/>
    <a:srgbClr val="E1DBD0"/>
    <a:srgbClr val="FCE2CF"/>
    <a:srgbClr val="FBE1CD"/>
    <a:srgbClr val="FCECE8"/>
    <a:srgbClr val="3B87CD"/>
    <a:srgbClr val="CBE008"/>
    <a:srgbClr val="CCC81C"/>
    <a:srgbClr val="CEF315"/>
    <a:srgbClr val="FF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6340" autoAdjust="0"/>
  </p:normalViewPr>
  <p:slideViewPr>
    <p:cSldViewPr snapToGrid="0" snapToObjects="1">
      <p:cViewPr varScale="1">
        <p:scale>
          <a:sx n="96" d="100"/>
          <a:sy n="96" d="100"/>
        </p:scale>
        <p:origin x="25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611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66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83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934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836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418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367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257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187A-30FE-4C4C-BD12-0D18C135F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177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44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573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9290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144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099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675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>
            <a:extLst>
              <a:ext uri="{FF2B5EF4-FFF2-40B4-BE49-F238E27FC236}">
                <a16:creationId xmlns:a16="http://schemas.microsoft.com/office/drawing/2014/main" id="{479F2AA2-3471-98B7-6445-C9436429CC26}"/>
              </a:ext>
            </a:extLst>
          </p:cNvPr>
          <p:cNvSpPr/>
          <p:nvPr/>
        </p:nvSpPr>
        <p:spPr>
          <a:xfrm>
            <a:off x="751840" y="715617"/>
            <a:ext cx="13136879" cy="6758609"/>
          </a:xfrm>
          <a:prstGeom prst="rect">
            <a:avLst/>
          </a:prstGeom>
          <a:solidFill>
            <a:schemeClr val="bg2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47A34D1-0D26-BE53-56A5-DED605EEF82E}"/>
              </a:ext>
            </a:extLst>
          </p:cNvPr>
          <p:cNvSpPr/>
          <p:nvPr/>
        </p:nvSpPr>
        <p:spPr>
          <a:xfrm>
            <a:off x="3800170" y="1871930"/>
            <a:ext cx="6749772" cy="889271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2000" b="1" dirty="0">
              <a:solidFill>
                <a:schemeClr val="tx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 </a:t>
            </a:r>
            <a:endParaRPr lang="en-IN" sz="2000" dirty="0">
              <a:solidFill>
                <a:schemeClr val="tx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E49FC-E57F-088F-52A6-77C2CDF3F1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99043" y="1378759"/>
            <a:ext cx="1994139" cy="193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93FDD-F420-F7A8-4620-64A2F4B4C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430" y="2815843"/>
            <a:ext cx="2683156" cy="2012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542295-398A-8343-8900-3EA382F13A8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937218" y="1591655"/>
            <a:ext cx="2168631" cy="1932363"/>
          </a:xfrm>
          <a:prstGeom prst="rect">
            <a:avLst/>
          </a:prstGeom>
          <a:noFill/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72E06254-8674-7AA0-4101-8D49E051309A}"/>
              </a:ext>
            </a:extLst>
          </p:cNvPr>
          <p:cNvSpPr/>
          <p:nvPr/>
        </p:nvSpPr>
        <p:spPr>
          <a:xfrm>
            <a:off x="1696719" y="5162694"/>
            <a:ext cx="11770803" cy="177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: </a:t>
            </a:r>
            <a:r>
              <a:rPr lang="mr-IN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सह 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जिल्हा</a:t>
            </a:r>
            <a:r>
              <a:rPr lang="mr-IN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निबंधक, वर्ग-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1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तथा</a:t>
            </a:r>
            <a:endParaRPr lang="en-US" sz="2000" b="1" dirty="0">
              <a:solidFill>
                <a:schemeClr val="tx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              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मुद्रांक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जिल्हाधिकारी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ठाणे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शहर</a:t>
            </a:r>
            <a:endParaRPr lang="en-IN" sz="2000" b="1" dirty="0">
              <a:solidFill>
                <a:schemeClr val="tx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ts val="4199"/>
              </a:lnSpc>
            </a:pP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क्षेत्रीय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शासकीय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निमशासकीय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कार्यालयांसाठी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100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दिवसांचा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कृति</a:t>
            </a:r>
            <a:r>
              <a:rPr lang="en-US" sz="2000" b="1" dirty="0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आराखडा</a:t>
            </a:r>
            <a:endParaRPr lang="en-US" sz="2000" b="1" dirty="0">
              <a:solidFill>
                <a:schemeClr val="tx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EF7F93E3-8F6E-AE14-858A-B621FA6D9D41}"/>
              </a:ext>
            </a:extLst>
          </p:cNvPr>
          <p:cNvSpPr/>
          <p:nvPr/>
        </p:nvSpPr>
        <p:spPr>
          <a:xfrm>
            <a:off x="11475781" y="3226268"/>
            <a:ext cx="2481819" cy="457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000" b="1" dirty="0"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2000" b="1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endParaRPr lang="en-IN" sz="20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026" name="Picture 2" descr="Government of Maharashtra png images ...">
            <a:extLst>
              <a:ext uri="{FF2B5EF4-FFF2-40B4-BE49-F238E27FC236}">
                <a16:creationId xmlns:a16="http://schemas.microsoft.com/office/drawing/2014/main" id="{675CEDE1-96B4-32DF-8A19-1CD1529B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71" y="847455"/>
            <a:ext cx="924340" cy="8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9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E2AD12-DEAE-222D-CC39-19EAC94C300B}"/>
              </a:ext>
            </a:extLst>
          </p:cNvPr>
          <p:cNvSpPr txBox="1"/>
          <p:nvPr/>
        </p:nvSpPr>
        <p:spPr>
          <a:xfrm>
            <a:off x="4388126" y="967835"/>
            <a:ext cx="5854148" cy="4875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        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5. </a:t>
            </a:r>
            <a:r>
              <a:rPr lang="hi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कार्यालयीन सोई सुविधा </a:t>
            </a:r>
            <a:endParaRPr lang="en-US" sz="2000" b="1" dirty="0">
              <a:solidFill>
                <a:schemeClr val="bg1"/>
              </a:solidFill>
              <a:latin typeface="DVOT-YogeshMR" panose="00000400000000000000" pitchFamily="2" charset="0"/>
              <a:ea typeface="Calibri"/>
              <a:cs typeface="DVOT-YogeshMR" panose="000004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7CD0F5-1F04-51BD-8E7F-E15B6E56B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17753"/>
              </p:ext>
            </p:extLst>
          </p:nvPr>
        </p:nvGraphicFramePr>
        <p:xfrm>
          <a:off x="1365956" y="2448692"/>
          <a:ext cx="11853332" cy="42446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853332">
                  <a:extLst>
                    <a:ext uri="{9D8B030D-6E8A-4147-A177-3AD203B41FA5}">
                      <a16:colId xmlns:a16="http://schemas.microsoft.com/office/drawing/2014/main" val="4131904607"/>
                    </a:ext>
                  </a:extLst>
                </a:gridCol>
              </a:tblGrid>
              <a:tr h="816735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  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सजिनि ठाणे</a:t>
                      </a: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 (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शहर</a:t>
                      </a: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) 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कार्यालय व अधिनस्त सर्व दुय्यम निबंधक कार्याल</a:t>
                      </a:r>
                      <a:r>
                        <a:rPr lang="en-US" sz="2000" b="1" dirty="0" err="1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या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मध्ये 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.</a:t>
                      </a:r>
                      <a:endParaRPr lang="en-US" sz="2000" b="1" dirty="0">
                        <a:latin typeface="DVOT-Yogesh" panose="00000400000000000000" pitchFamily="2" charset="0"/>
                        <a:ea typeface="Calibri"/>
                        <a:cs typeface="DVOT-Yogesh" panose="00000400000000000000" pitchFamily="2" charset="0"/>
                      </a:endParaRPr>
                    </a:p>
                  </a:txBody>
                  <a:tcPr marL="46449" marR="46449" marT="0" marB="0"/>
                </a:tc>
                <a:extLst>
                  <a:ext uri="{0D108BD9-81ED-4DB2-BD59-A6C34878D82A}">
                    <a16:rowId xmlns:a16="http://schemas.microsoft.com/office/drawing/2014/main" val="166045555"/>
                  </a:ext>
                </a:extLst>
              </a:tr>
              <a:tr h="85697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 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कर्मचारी व अभ्यागत यांचेसाठी स्वच्छ प्रसाधनगृहांची व्यवस्था करण्यात आली आहे</a:t>
                      </a:r>
                      <a:endParaRPr lang="en-US" sz="2000" b="1" dirty="0">
                        <a:latin typeface="DVOT-Yogesh" panose="00000400000000000000" pitchFamily="2" charset="0"/>
                        <a:ea typeface="Calibri"/>
                        <a:cs typeface="DVOT-Yogesh" panose="00000400000000000000" pitchFamily="2" charset="0"/>
                      </a:endParaRPr>
                    </a:p>
                  </a:txBody>
                  <a:tcPr marL="46449" marR="46449" marT="0" marB="0"/>
                </a:tc>
                <a:extLst>
                  <a:ext uri="{0D108BD9-81ED-4DB2-BD59-A6C34878D82A}">
                    <a16:rowId xmlns:a16="http://schemas.microsoft.com/office/drawing/2014/main" val="2337632186"/>
                  </a:ext>
                </a:extLst>
              </a:tr>
              <a:tr h="85697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  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  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लावण्यात आले आहेत</a:t>
                      </a: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.</a:t>
                      </a:r>
                      <a:endParaRPr lang="en-US" sz="2000" b="1" dirty="0">
                        <a:latin typeface="DVOT-Yogesh" panose="00000400000000000000" pitchFamily="2" charset="0"/>
                        <a:ea typeface="Calibri"/>
                        <a:cs typeface="DVOT-Yogesh" panose="00000400000000000000" pitchFamily="2" charset="0"/>
                      </a:endParaRPr>
                    </a:p>
                  </a:txBody>
                  <a:tcPr marL="46449" marR="46449" marT="0" marB="0"/>
                </a:tc>
                <a:extLst>
                  <a:ext uri="{0D108BD9-81ED-4DB2-BD59-A6C34878D82A}">
                    <a16:rowId xmlns:a16="http://schemas.microsoft.com/office/drawing/2014/main" val="156616236"/>
                  </a:ext>
                </a:extLst>
              </a:tr>
              <a:tr h="85697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.</a:t>
                      </a:r>
                      <a:endParaRPr lang="en-US" sz="2000" b="1" dirty="0">
                        <a:latin typeface="DVOT-Yogesh" panose="00000400000000000000" pitchFamily="2" charset="0"/>
                        <a:ea typeface="Calibri"/>
                        <a:cs typeface="DVOT-Yogesh" panose="00000400000000000000" pitchFamily="2" charset="0"/>
                      </a:endParaRPr>
                    </a:p>
                  </a:txBody>
                  <a:tcPr marL="46449" marR="46449" marT="0" marB="0"/>
                </a:tc>
                <a:extLst>
                  <a:ext uri="{0D108BD9-81ED-4DB2-BD59-A6C34878D82A}">
                    <a16:rowId xmlns:a16="http://schemas.microsoft.com/office/drawing/2014/main" val="3776371401"/>
                  </a:ext>
                </a:extLst>
              </a:tr>
              <a:tr h="85697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अभ्यागतांना उदवाहन सुविधा </a:t>
                      </a:r>
                      <a:r>
                        <a:rPr lang="en-US" sz="2000" b="1" dirty="0" err="1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उपलब्ध</a:t>
                      </a:r>
                      <a:r>
                        <a:rPr lang="en-US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 </a:t>
                      </a:r>
                      <a:r>
                        <a:rPr lang="hi-IN" sz="2000" b="1" dirty="0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आहे</a:t>
                      </a:r>
                      <a:endParaRPr lang="en-US" sz="2000" b="1" dirty="0">
                        <a:latin typeface="DVOT-Yogesh" panose="00000400000000000000" pitchFamily="2" charset="0"/>
                        <a:ea typeface="Calibri"/>
                        <a:cs typeface="DVOT-Yogesh" panose="00000400000000000000" pitchFamily="2" charset="0"/>
                      </a:endParaRPr>
                    </a:p>
                  </a:txBody>
                  <a:tcPr marL="46449" marR="46449" marT="0" marB="0"/>
                </a:tc>
                <a:extLst>
                  <a:ext uri="{0D108BD9-81ED-4DB2-BD59-A6C34878D82A}">
                    <a16:rowId xmlns:a16="http://schemas.microsoft.com/office/drawing/2014/main" val="297196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2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661C05-6ACA-4CBE-C8B4-1247071E5346}"/>
              </a:ext>
            </a:extLst>
          </p:cNvPr>
          <p:cNvSpPr txBox="1"/>
          <p:nvPr/>
        </p:nvSpPr>
        <p:spPr>
          <a:xfrm>
            <a:off x="3796747" y="1319977"/>
            <a:ext cx="7036905" cy="420778"/>
          </a:xfrm>
          <a:prstGeom prst="round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मुदतबाह्य अभिलेख नष्ट करने</a:t>
            </a:r>
            <a:endParaRPr lang="en-US" sz="2000" b="1" dirty="0"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B6F9DA-7102-E560-2B18-97551F470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27419"/>
              </p:ext>
            </p:extLst>
          </p:nvPr>
        </p:nvGraphicFramePr>
        <p:xfrm>
          <a:off x="1120636" y="2610485"/>
          <a:ext cx="12389126" cy="30086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6947">
                  <a:extLst>
                    <a:ext uri="{9D8B030D-6E8A-4147-A177-3AD203B41FA5}">
                      <a16:colId xmlns:a16="http://schemas.microsoft.com/office/drawing/2014/main" val="3319097222"/>
                    </a:ext>
                  </a:extLst>
                </a:gridCol>
                <a:gridCol w="1480930">
                  <a:extLst>
                    <a:ext uri="{9D8B030D-6E8A-4147-A177-3AD203B41FA5}">
                      <a16:colId xmlns:a16="http://schemas.microsoft.com/office/drawing/2014/main" val="3018179520"/>
                    </a:ext>
                  </a:extLst>
                </a:gridCol>
                <a:gridCol w="1632501">
                  <a:extLst>
                    <a:ext uri="{9D8B030D-6E8A-4147-A177-3AD203B41FA5}">
                      <a16:colId xmlns:a16="http://schemas.microsoft.com/office/drawing/2014/main" val="3108358033"/>
                    </a:ext>
                  </a:extLst>
                </a:gridCol>
                <a:gridCol w="2136913">
                  <a:extLst>
                    <a:ext uri="{9D8B030D-6E8A-4147-A177-3AD203B41FA5}">
                      <a16:colId xmlns:a16="http://schemas.microsoft.com/office/drawing/2014/main" val="2291330117"/>
                    </a:ext>
                  </a:extLst>
                </a:gridCol>
                <a:gridCol w="2534478">
                  <a:extLst>
                    <a:ext uri="{9D8B030D-6E8A-4147-A177-3AD203B41FA5}">
                      <a16:colId xmlns:a16="http://schemas.microsoft.com/office/drawing/2014/main" val="4077259278"/>
                    </a:ext>
                  </a:extLst>
                </a:gridCol>
                <a:gridCol w="2812774">
                  <a:extLst>
                    <a:ext uri="{9D8B030D-6E8A-4147-A177-3AD203B41FA5}">
                      <a16:colId xmlns:a16="http://schemas.microsoft.com/office/drawing/2014/main" val="2356850940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381091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अक्र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कार्यालयाचे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नाव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करावयाचे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एकूण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mr-IN" sz="2000" b="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/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केलेले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     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mr-IN" sz="2000" b="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गठ्ठे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करणेवर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शिल्लक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mr-IN" sz="2000" b="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गठ्ठे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(2-3)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कामकाज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प्रलंबित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राहणेचे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कारण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शेरा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IN" sz="2000" b="1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सह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जिल्हा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निबंधक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वर्ग-1 </a:t>
                      </a: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ठाणे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DVOT-YogeshMR" panose="00000400000000000000" pitchFamily="2" charset="0"/>
                          <a:cs typeface="DVOT-YogeshMR" panose="00000400000000000000" pitchFamily="2" charset="0"/>
                          <a:sym typeface="Calibri (MS)"/>
                        </a:rPr>
                        <a:t>शहर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MR" panose="00000400000000000000" pitchFamily="2" charset="0"/>
                        <a:ea typeface="Calibri" panose="020F0502020204030204" pitchFamily="34" charset="0"/>
                        <a:cs typeface="DVOT-YogeshMR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sym typeface="Calibri (MS)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sym typeface="Calibri (MS)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sym typeface="Calibri (MS)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8"/>
                        </a:lnSpc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7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2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C0DDF0-59BA-E262-0BB4-9D9028A6397B}"/>
              </a:ext>
            </a:extLst>
          </p:cNvPr>
          <p:cNvSpPr txBox="1"/>
          <p:nvPr/>
        </p:nvSpPr>
        <p:spPr>
          <a:xfrm>
            <a:off x="5019261" y="980196"/>
            <a:ext cx="439309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पिण्याच्या</a:t>
            </a:r>
            <a:r>
              <a:rPr lang="en-US" sz="20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पाण्याची</a:t>
            </a:r>
            <a:r>
              <a:rPr lang="en-US" sz="20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व्यवस्था</a:t>
            </a:r>
            <a:endParaRPr lang="en-IN" sz="2000" b="1" dirty="0">
              <a:solidFill>
                <a:schemeClr val="bg1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B9332-7925-5769-6D14-15022A65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/>
          <a:stretch/>
        </p:blipFill>
        <p:spPr>
          <a:xfrm>
            <a:off x="1040296" y="2693504"/>
            <a:ext cx="5257800" cy="4755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DE2B1-95CD-DE61-E20C-DF05359DE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/>
          <a:stretch/>
        </p:blipFill>
        <p:spPr>
          <a:xfrm>
            <a:off x="7315200" y="2693504"/>
            <a:ext cx="5486400" cy="4650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BD793E-AA38-1A5E-6344-D4E07B3E9ADC}"/>
              </a:ext>
            </a:extLst>
          </p:cNvPr>
          <p:cNvSpPr txBox="1"/>
          <p:nvPr/>
        </p:nvSpPr>
        <p:spPr>
          <a:xfrm>
            <a:off x="908387" y="2079186"/>
            <a:ext cx="5055091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81326-8DB7-313F-0DF2-F9D5983BDAA3}"/>
              </a:ext>
            </a:extLst>
          </p:cNvPr>
          <p:cNvSpPr txBox="1"/>
          <p:nvPr/>
        </p:nvSpPr>
        <p:spPr>
          <a:xfrm>
            <a:off x="7543800" y="2062985"/>
            <a:ext cx="5188226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49762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AAB408-1D11-96DF-40E9-89EDB7F65F2A}"/>
              </a:ext>
            </a:extLst>
          </p:cNvPr>
          <p:cNvSpPr txBox="1"/>
          <p:nvPr/>
        </p:nvSpPr>
        <p:spPr>
          <a:xfrm>
            <a:off x="5128592" y="894863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शौचालय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नुतनीकरण</a:t>
            </a:r>
            <a:endParaRPr lang="en-IN" sz="2000" b="1" dirty="0">
              <a:solidFill>
                <a:schemeClr val="bg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3DF92-C25C-9CAB-0BAA-B042132C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2" y="2454965"/>
            <a:ext cx="5143500" cy="4969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D8B0D-7E35-86B1-87E8-BDC068401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78" y="2390361"/>
            <a:ext cx="5524500" cy="5033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7AFEA3-347F-E61E-7134-48102B59A7C8}"/>
              </a:ext>
            </a:extLst>
          </p:cNvPr>
          <p:cNvSpPr txBox="1"/>
          <p:nvPr/>
        </p:nvSpPr>
        <p:spPr>
          <a:xfrm>
            <a:off x="1206560" y="1868797"/>
            <a:ext cx="5055091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A686-31CB-B5C0-7047-495EC3B79012}"/>
              </a:ext>
            </a:extLst>
          </p:cNvPr>
          <p:cNvSpPr txBox="1"/>
          <p:nvPr/>
        </p:nvSpPr>
        <p:spPr>
          <a:xfrm>
            <a:off x="7941366" y="1844565"/>
            <a:ext cx="5188226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72679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1CFC2F-92B2-2B79-FF3D-1A87629C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53" y="2494722"/>
            <a:ext cx="5277678" cy="490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66C83-6F2B-17AA-EF78-3296FEE4EC11}"/>
              </a:ext>
            </a:extLst>
          </p:cNvPr>
          <p:cNvSpPr txBox="1"/>
          <p:nvPr/>
        </p:nvSpPr>
        <p:spPr>
          <a:xfrm>
            <a:off x="2687293" y="976940"/>
            <a:ext cx="92558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latin typeface="DVOT-Yogesh" panose="00000400000000000000" pitchFamily="2" charset="0"/>
                <a:cs typeface="DVOT-Yogesh" panose="00000400000000000000" pitchFamily="2" charset="0"/>
              </a:rPr>
              <a:t>          </a:t>
            </a:r>
            <a:r>
              <a:rPr lang="hi-IN" sz="2000" b="1" dirty="0">
                <a:solidFill>
                  <a:schemeClr val="bg1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अभ्यागतासाठी बैठकीची स्वतंत्र व्यवस्था व कार्यालयामध्ये सुवेवस्थित नामफलक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2F74B-78B5-7930-A5AF-23F61407B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73" t="7868" r="18026" b="33748"/>
          <a:stretch/>
        </p:blipFill>
        <p:spPr>
          <a:xfrm>
            <a:off x="6445524" y="2494722"/>
            <a:ext cx="3269976" cy="4909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49D80-BF21-8097-EC2B-10D43492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90" t="20454" r="19818" b="47727"/>
          <a:stretch/>
        </p:blipFill>
        <p:spPr>
          <a:xfrm>
            <a:off x="9978887" y="2494722"/>
            <a:ext cx="3269976" cy="24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5E483-8889-6960-4E3C-5D10739B2B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35" t="18037" r="23959" b="44297"/>
          <a:stretch/>
        </p:blipFill>
        <p:spPr>
          <a:xfrm>
            <a:off x="10068339" y="5287617"/>
            <a:ext cx="3269976" cy="2117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7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F6DC87-02BC-50CB-9E4C-A266E7FD63FE}"/>
              </a:ext>
            </a:extLst>
          </p:cNvPr>
          <p:cNvSpPr txBox="1"/>
          <p:nvPr/>
        </p:nvSpPr>
        <p:spPr>
          <a:xfrm>
            <a:off x="3645176" y="794666"/>
            <a:ext cx="7340046" cy="5533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                   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hi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क्षेत्रीय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 </a:t>
            </a:r>
            <a:r>
              <a:rPr lang="hi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कार्यालयांना भेटी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DVOT-YogeshMR" panose="00000400000000000000" pitchFamily="2" charset="0"/>
              <a:ea typeface="Calibri"/>
              <a:cs typeface="DVOT-YogeshMR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74B8B-0E22-19A4-CDE5-E92742D3241A}"/>
              </a:ext>
            </a:extLst>
          </p:cNvPr>
          <p:cNvSpPr txBox="1"/>
          <p:nvPr/>
        </p:nvSpPr>
        <p:spPr>
          <a:xfrm>
            <a:off x="1411357" y="1480546"/>
            <a:ext cx="11638721" cy="1080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i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या कार्यालयाच्या अधिनस्त एकुण</a:t>
            </a:r>
            <a:r>
              <a:rPr lang="en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17 </a:t>
            </a:r>
            <a:r>
              <a:rPr lang="hi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दुय्यम निबंधक कार्यालयांना मा</a:t>
            </a:r>
            <a:r>
              <a:rPr lang="en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. </a:t>
            </a:r>
            <a:r>
              <a:rPr lang="hi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सह जिल्हा निबंधक वर्ग</a:t>
            </a:r>
            <a:r>
              <a:rPr lang="en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-1 </a:t>
            </a:r>
            <a:r>
              <a:rPr lang="hi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तथा मुद्रांक जिल्हाधिकारी यांनी भेटी देऊन पाहणी केली आहे</a:t>
            </a:r>
            <a:r>
              <a:rPr lang="en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. </a:t>
            </a:r>
            <a:r>
              <a:rPr lang="hi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सदर पहाणीअंतर्गत आढळलेल्या त्रुटीबाबतची पुर्तता केलेबाबतचा अनुपालन अहवाल सह दुय्यम निबंधक यांचेकडुन प्राप्त झालेले आहे</a:t>
            </a:r>
            <a:r>
              <a:rPr lang="en-IN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.  </a:t>
            </a:r>
            <a:endParaRPr lang="en-US" sz="2000" b="1" dirty="0">
              <a:latin typeface="DVOT-YogeshMR" panose="00000400000000000000" pitchFamily="2" charset="0"/>
              <a:ea typeface="Calibri"/>
              <a:cs typeface="DVOT-YogeshMR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710F7-0392-9ADC-E67D-1814980F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303" y="2966075"/>
            <a:ext cx="3965713" cy="3542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8EA32-D984-54D0-6304-56A10E27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6" y="2966075"/>
            <a:ext cx="3451363" cy="3542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2D0E3-6437-0620-F7CC-2AB8033DED93}"/>
              </a:ext>
            </a:extLst>
          </p:cNvPr>
          <p:cNvSpPr txBox="1"/>
          <p:nvPr/>
        </p:nvSpPr>
        <p:spPr>
          <a:xfrm>
            <a:off x="834887" y="6882039"/>
            <a:ext cx="1300038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100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दिवसांच्या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कार्यक्रमाअंतर्गत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सह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दुय्यम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निबंधक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वर्ग-2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4,7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,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व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या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कार्यालयांना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भेट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 </a:t>
            </a:r>
            <a:endParaRPr lang="en-IN" b="1" dirty="0"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2D553-EDC6-DAB3-B2C3-C1216CD446E2}"/>
              </a:ext>
            </a:extLst>
          </p:cNvPr>
          <p:cNvSpPr txBox="1"/>
          <p:nvPr/>
        </p:nvSpPr>
        <p:spPr>
          <a:xfrm>
            <a:off x="5747302" y="2918635"/>
            <a:ext cx="1829917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 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F3895-CE0D-F9FA-A2BB-306E3DF587C8}"/>
              </a:ext>
            </a:extLst>
          </p:cNvPr>
          <p:cNvSpPr txBox="1"/>
          <p:nvPr/>
        </p:nvSpPr>
        <p:spPr>
          <a:xfrm>
            <a:off x="9504303" y="2955471"/>
            <a:ext cx="1829917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 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0D63A1-F880-0888-2C74-64F7E75D0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92" y="2990572"/>
            <a:ext cx="4240006" cy="3518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5B8A40-5A50-1E3D-84DF-B12A350C184B}"/>
              </a:ext>
            </a:extLst>
          </p:cNvPr>
          <p:cNvSpPr txBox="1"/>
          <p:nvPr/>
        </p:nvSpPr>
        <p:spPr>
          <a:xfrm>
            <a:off x="1271092" y="2990572"/>
            <a:ext cx="2025088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 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124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DFC15B-1DB9-6A07-ECF5-D2C63A03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43" y="3231784"/>
            <a:ext cx="3823074" cy="3916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CE09E-3F72-64BB-9F1D-D90D184BE67F}"/>
              </a:ext>
            </a:extLst>
          </p:cNvPr>
          <p:cNvSpPr txBox="1"/>
          <p:nvPr/>
        </p:nvSpPr>
        <p:spPr>
          <a:xfrm>
            <a:off x="8189843" y="3231784"/>
            <a:ext cx="1630018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IN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983FC4-2306-AD56-F15C-D75CF5CEC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99017"/>
              </p:ext>
            </p:extLst>
          </p:nvPr>
        </p:nvGraphicFramePr>
        <p:xfrm>
          <a:off x="1679713" y="1806255"/>
          <a:ext cx="11270974" cy="11461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51666">
                  <a:extLst>
                    <a:ext uri="{9D8B030D-6E8A-4147-A177-3AD203B41FA5}">
                      <a16:colId xmlns:a16="http://schemas.microsoft.com/office/drawing/2014/main" val="2046515851"/>
                    </a:ext>
                  </a:extLst>
                </a:gridCol>
                <a:gridCol w="4262317">
                  <a:extLst>
                    <a:ext uri="{9D8B030D-6E8A-4147-A177-3AD203B41FA5}">
                      <a16:colId xmlns:a16="http://schemas.microsoft.com/office/drawing/2014/main" val="2323109934"/>
                    </a:ext>
                  </a:extLst>
                </a:gridCol>
                <a:gridCol w="3756991">
                  <a:extLst>
                    <a:ext uri="{9D8B030D-6E8A-4147-A177-3AD203B41FA5}">
                      <a16:colId xmlns:a16="http://schemas.microsoft.com/office/drawing/2014/main" val="3072188527"/>
                    </a:ext>
                  </a:extLst>
                </a:gridCol>
              </a:tblGrid>
              <a:tr h="360409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                    </a:t>
                      </a:r>
                      <a:r>
                        <a:rPr lang="en-US" sz="2000" dirty="0" err="1"/>
                        <a:t>जिल्हा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 err="1"/>
                        <a:t>क्षेत्रीय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कार्यालयांची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संख्या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 err="1"/>
                        <a:t>भेटी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दिलेल्या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कार्यालयांची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संख्या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09563"/>
                  </a:ext>
                </a:extLst>
              </a:tr>
              <a:tr h="4451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ठाणे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शहर</a:t>
                      </a:r>
                      <a:endParaRPr lang="en-IN" sz="2000" b="1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9828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0664B60-4E4B-A30D-A6B6-01818BBF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610" y="3231784"/>
            <a:ext cx="3727185" cy="391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6A087D-36CC-ADDE-8544-1EB20A3B14E9}"/>
              </a:ext>
            </a:extLst>
          </p:cNvPr>
          <p:cNvSpPr txBox="1"/>
          <p:nvPr/>
        </p:nvSpPr>
        <p:spPr>
          <a:xfrm>
            <a:off x="3183611" y="3231784"/>
            <a:ext cx="12293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ठाणे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क्र</a:t>
            </a:r>
            <a:r>
              <a:rPr lang="en-US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2063F-D5F4-4AEF-816F-D63E54273181}"/>
              </a:ext>
            </a:extLst>
          </p:cNvPr>
          <p:cNvSpPr txBox="1"/>
          <p:nvPr/>
        </p:nvSpPr>
        <p:spPr>
          <a:xfrm>
            <a:off x="3843958" y="973554"/>
            <a:ext cx="7340046" cy="5533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DVOT-YogeshMR" panose="00000400000000000000" pitchFamily="2" charset="0"/>
                <a:cs typeface="DVOT-YogeshMR" panose="00000400000000000000" pitchFamily="2" charset="0"/>
              </a:rPr>
              <a:t>                     </a:t>
            </a:r>
            <a:r>
              <a:rPr lang="en-US" sz="28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hi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क्षेत्रीय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 </a:t>
            </a:r>
            <a:r>
              <a:rPr lang="hi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कार्यालयांना भेटी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DVOT-YogeshMR" panose="00000400000000000000" pitchFamily="2" charset="0"/>
              <a:ea typeface="Calibri"/>
              <a:cs typeface="DVOT-YogeshM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0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46515-7B9D-125E-1BBD-675BF6A2F542}"/>
              </a:ext>
            </a:extLst>
          </p:cNvPr>
          <p:cNvSpPr txBox="1"/>
          <p:nvPr/>
        </p:nvSpPr>
        <p:spPr>
          <a:xfrm>
            <a:off x="1381727" y="779180"/>
            <a:ext cx="11866946" cy="4207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6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. ई-ऑफीस प्रणाली</a:t>
            </a:r>
            <a:endParaRPr lang="en-US" sz="2000" b="1" dirty="0"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DE34A-6A20-B128-49B5-258CD3FE8A10}"/>
              </a:ext>
            </a:extLst>
          </p:cNvPr>
          <p:cNvSpPr txBox="1"/>
          <p:nvPr/>
        </p:nvSpPr>
        <p:spPr>
          <a:xfrm>
            <a:off x="1155950" y="1748064"/>
            <a:ext cx="1172467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प्रशासकीय कामकाजात 1 जानेवारी 2025 पासून ई-ऑफीस प्रणालीचा वापर करणे </a:t>
            </a:r>
            <a:r>
              <a:rPr lang="en-IN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या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अंतर्गत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कार्यालयातील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सर्व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कर्मचा-यांचे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USER CREDENTIALS </a:t>
            </a:r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तयार करण्यात आले असून 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MAPPING</a:t>
            </a:r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साठी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EMD</a:t>
            </a:r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ची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फाईल ई-ऑफीस संमन्वयक यांचेकडे पाठविण्‍यात आली आहे.</a:t>
            </a:r>
            <a:endParaRPr lang="en-IN" sz="2000" b="1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A8AC8-A945-3A61-7DDC-CC401B93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27" y="3462449"/>
            <a:ext cx="5501454" cy="376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29B65-E788-F269-3936-00443D112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34" y="3462450"/>
            <a:ext cx="5501454" cy="376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11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D3C6F-AC0B-98D2-11C0-13403E3BF148}"/>
              </a:ext>
            </a:extLst>
          </p:cNvPr>
          <p:cNvSpPr txBox="1"/>
          <p:nvPr/>
        </p:nvSpPr>
        <p:spPr>
          <a:xfrm>
            <a:off x="1495838" y="1620781"/>
            <a:ext cx="1180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974B5F-78E8-09CD-75F8-DA375D527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91456"/>
              </p:ext>
            </p:extLst>
          </p:nvPr>
        </p:nvGraphicFramePr>
        <p:xfrm>
          <a:off x="2438400" y="4114800"/>
          <a:ext cx="9471343" cy="816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6143">
                  <a:extLst>
                    <a:ext uri="{9D8B030D-6E8A-4147-A177-3AD203B41FA5}">
                      <a16:colId xmlns:a16="http://schemas.microsoft.com/office/drawing/2014/main" val="30969997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541177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4974027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6707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एकुण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कोर्ट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प्रकरणे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निकाली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दाखल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होणेवर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प्रतिज्ञापत्र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दाखल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49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849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16BA60-FB7E-08A5-5AA2-D18F26C27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71513"/>
              </p:ext>
            </p:extLst>
          </p:nvPr>
        </p:nvGraphicFramePr>
        <p:xfrm>
          <a:off x="2438400" y="6116471"/>
          <a:ext cx="9927535" cy="835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27244">
                  <a:extLst>
                    <a:ext uri="{9D8B030D-6E8A-4147-A177-3AD203B41FA5}">
                      <a16:colId xmlns:a16="http://schemas.microsoft.com/office/drawing/2014/main" val="2234525303"/>
                    </a:ext>
                  </a:extLst>
                </a:gridCol>
                <a:gridCol w="5400291">
                  <a:extLst>
                    <a:ext uri="{9D8B030D-6E8A-4147-A177-3AD203B41FA5}">
                      <a16:colId xmlns:a16="http://schemas.microsoft.com/office/drawing/2014/main" val="3475789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एकुण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अधिकारी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/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कर्मचारी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संख्या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कोर्स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पुर्ण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केलेल्या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अधिकारी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/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कर्मचारी</a:t>
                      </a:r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संख्या</a:t>
                      </a:r>
                      <a:endParaRPr lang="en-IN" sz="2000" dirty="0"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980"/>
                  </a:ext>
                </a:extLst>
              </a:tr>
              <a:tr h="4396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355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A60885C-25EE-C030-AED5-25079EB223E7}"/>
              </a:ext>
            </a:extLst>
          </p:cNvPr>
          <p:cNvSpPr txBox="1"/>
          <p:nvPr/>
        </p:nvSpPr>
        <p:spPr>
          <a:xfrm>
            <a:off x="2438400" y="5586256"/>
            <a:ext cx="992753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कार्यालयातील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कामकाज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अचुक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होणेसाठी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IGOT </a:t>
            </a:r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कर्मयोगी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ॲप </a:t>
            </a:r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द्वारे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प्रशिक्षण</a:t>
            </a:r>
            <a:endParaRPr lang="en-IN" sz="2000" b="1" dirty="0">
              <a:solidFill>
                <a:schemeClr val="tx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AB3C0-56D1-32AF-3084-BAEEF874375B}"/>
              </a:ext>
            </a:extLst>
          </p:cNvPr>
          <p:cNvSpPr txBox="1"/>
          <p:nvPr/>
        </p:nvSpPr>
        <p:spPr>
          <a:xfrm>
            <a:off x="3866322" y="3609129"/>
            <a:ext cx="581439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कोर्ट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प्रकरणे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endParaRPr lang="en-IN" sz="2000" b="1" dirty="0"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F734A-938D-BA7B-C08B-64D224EA7DF4}"/>
              </a:ext>
            </a:extLst>
          </p:cNvPr>
          <p:cNvSpPr txBox="1"/>
          <p:nvPr/>
        </p:nvSpPr>
        <p:spPr>
          <a:xfrm>
            <a:off x="1495838" y="940464"/>
            <a:ext cx="11807687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अधिकारी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कर्मचारी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प्रशिक्षण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सेवा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विषयक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बाबी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आणि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कृतीम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बुध्दीमत्ता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तंत्रज्ञानाचा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वापर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(AI)</a:t>
            </a:r>
            <a:endParaRPr lang="en-IN" sz="2000" b="1" dirty="0">
              <a:solidFill>
                <a:schemeClr val="bg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B3A7283-5130-4A7D-994F-B6C8428C2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16076"/>
              </p:ext>
            </p:extLst>
          </p:nvPr>
        </p:nvGraphicFramePr>
        <p:xfrm>
          <a:off x="1674743" y="2104840"/>
          <a:ext cx="11280913" cy="816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80913">
                  <a:extLst>
                    <a:ext uri="{9D8B030D-6E8A-4147-A177-3AD203B41FA5}">
                      <a16:colId xmlns:a16="http://schemas.microsoft.com/office/drawing/2014/main" val="740038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                                                     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गोपनीय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अहवाल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9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सर्व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अधिकारी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कर्मचारी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यांचे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गोपनीय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अहवाल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31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मार्च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2024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पर्यंतचे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लिहून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झालेले</a:t>
                      </a:r>
                      <a:r>
                        <a:rPr lang="en-US" sz="2000" b="1" dirty="0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आहेत</a:t>
                      </a:r>
                      <a:r>
                        <a:rPr lang="en-US" dirty="0"/>
                        <a:t>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2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383DD8-8678-3CBD-71BE-2AF7683225F7}"/>
              </a:ext>
            </a:extLst>
          </p:cNvPr>
          <p:cNvSpPr txBox="1"/>
          <p:nvPr/>
        </p:nvSpPr>
        <p:spPr>
          <a:xfrm>
            <a:off x="2643809" y="779180"/>
            <a:ext cx="9471991" cy="4207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.आर्थिक व </a:t>
            </a:r>
            <a:r>
              <a:rPr lang="en-IN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औद्योगिक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IN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गुंतवणूकीस</a:t>
            </a:r>
            <a:r>
              <a:rPr lang="en-IN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IN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प्रोत्साहन</a:t>
            </a:r>
            <a:endParaRPr lang="en-IN" sz="2000" b="1" dirty="0">
              <a:solidFill>
                <a:schemeClr val="bg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33533-790B-84F2-528A-AD12C725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64" y="1474488"/>
            <a:ext cx="6441010" cy="3976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D04FC-9495-E5AA-ACE5-5B5329B9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9" y="1474488"/>
            <a:ext cx="5648739" cy="408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EF2A50-3D5A-2392-5A88-C4865C4D666C}"/>
              </a:ext>
            </a:extLst>
          </p:cNvPr>
          <p:cNvSpPr txBox="1"/>
          <p:nvPr/>
        </p:nvSpPr>
        <p:spPr>
          <a:xfrm>
            <a:off x="1462294" y="5940344"/>
            <a:ext cx="11705811" cy="1323439"/>
          </a:xfrm>
          <a:prstGeom prst="rect">
            <a:avLst/>
          </a:prstGeom>
          <a:solidFill>
            <a:srgbClr val="E1DBD0"/>
          </a:solidFill>
        </p:spPr>
        <p:txBody>
          <a:bodyPr wrap="square">
            <a:spAutoFit/>
          </a:bodyPr>
          <a:lstStyle/>
          <a:p>
            <a:pPr algn="just"/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मा.ज़िल्हाधिकारी यांचे अध्यक्षतेखाली गुंतवणूकदार उद्योजकांना प्रोत्साहन देण्यासाठी पोषक वातावरण तयार करणे, गुंतवणूकदार उद्योजकांच्या अडचणींचे निराकरण करणे तसेच त्यांच्यासाठी कायद्या व सुव्यवस्था प्रभावीपणे हाताळणेसाठी  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CREDAI/MCHI </a:t>
            </a:r>
            <a:r>
              <a:rPr lang="mr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व इतर संस्था यांच्या  विवीध बैठका घेण्यात आल्या.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दि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16/04/2025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रोजी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            ई-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रजिस्ट्रेशन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दस्त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नोदंणी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बाबत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मार्गदर्शनपर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सभा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आयोजीत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करण्यात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आली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</a:rPr>
              <a:t>होती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  </a:t>
            </a:r>
            <a:endParaRPr lang="en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8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F6D561-C4C2-96DC-4DD2-CE7AF3895F62}"/>
              </a:ext>
            </a:extLst>
          </p:cNvPr>
          <p:cNvSpPr txBox="1"/>
          <p:nvPr/>
        </p:nvSpPr>
        <p:spPr>
          <a:xfrm>
            <a:off x="734389" y="770323"/>
            <a:ext cx="12295811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ऑनलाईन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सुविधांची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विभागाविषयी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endParaRPr lang="en-US" sz="2000" b="1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प्रकाशने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कायदे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नियम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अधिसुचना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महत्वाचे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दुवे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बाबत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सांख्यिकी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संख्या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मुद्रांक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शुल्क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नागरिकांसाठी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नागरीकांची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सनद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,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सारथी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हमी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अंतर्गत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सेवांबाबत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वरील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विषयांची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संकेतस्थळावर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अदयावत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केलेली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E282078-D7C7-64AB-0948-FE9EC7A705EF}"/>
              </a:ext>
            </a:extLst>
          </p:cNvPr>
          <p:cNvSpPr/>
          <p:nvPr/>
        </p:nvSpPr>
        <p:spPr>
          <a:xfrm>
            <a:off x="3219721" y="3994464"/>
            <a:ext cx="8040757" cy="3414789"/>
          </a:xfrm>
          <a:custGeom>
            <a:avLst/>
            <a:gdLst/>
            <a:ahLst/>
            <a:cxnLst/>
            <a:rect l="l" t="t" r="r" b="b"/>
            <a:pathLst>
              <a:path w="8712200" h="4737100">
                <a:moveTo>
                  <a:pt x="0" y="0"/>
                </a:moveTo>
                <a:lnTo>
                  <a:pt x="8712200" y="0"/>
                </a:lnTo>
                <a:lnTo>
                  <a:pt x="8712200" y="4737100"/>
                </a:lnTo>
                <a:lnTo>
                  <a:pt x="0" y="473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356" b="-14356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B86C7-2816-7510-16CE-13561112EFFA}"/>
              </a:ext>
            </a:extLst>
          </p:cNvPr>
          <p:cNvSpPr txBox="1"/>
          <p:nvPr/>
        </p:nvSpPr>
        <p:spPr>
          <a:xfrm>
            <a:off x="2428705" y="309879"/>
            <a:ext cx="9622787" cy="4207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1.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संकेतस्थळ</a:t>
            </a:r>
            <a:endParaRPr lang="en-US" sz="2000" b="1" dirty="0">
              <a:solidFill>
                <a:schemeClr val="bg1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50880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0F9C-0DA9-AE03-6CFF-172E3828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022" y="801510"/>
            <a:ext cx="5813778" cy="51522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9</a:t>
            </a:r>
            <a:r>
              <a:rPr lang="en-US" sz="2000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नाविण्यपुर्ण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उपक्रम</a:t>
            </a:r>
            <a:endParaRPr lang="en-IN" sz="2000" b="1" dirty="0">
              <a:solidFill>
                <a:schemeClr val="bg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0B5DF9-A74E-E65B-E251-15B34001E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65649"/>
              </p:ext>
            </p:extLst>
          </p:nvPr>
        </p:nvGraphicFramePr>
        <p:xfrm>
          <a:off x="1045670" y="1550503"/>
          <a:ext cx="12320399" cy="5760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78480">
                  <a:extLst>
                    <a:ext uri="{9D8B030D-6E8A-4147-A177-3AD203B41FA5}">
                      <a16:colId xmlns:a16="http://schemas.microsoft.com/office/drawing/2014/main" val="3962998112"/>
                    </a:ext>
                  </a:extLst>
                </a:gridCol>
                <a:gridCol w="4631103">
                  <a:extLst>
                    <a:ext uri="{9D8B030D-6E8A-4147-A177-3AD203B41FA5}">
                      <a16:colId xmlns:a16="http://schemas.microsoft.com/office/drawing/2014/main" val="1151412830"/>
                    </a:ext>
                  </a:extLst>
                </a:gridCol>
                <a:gridCol w="4610816">
                  <a:extLst>
                    <a:ext uri="{9D8B030D-6E8A-4147-A177-3AD203B41FA5}">
                      <a16:colId xmlns:a16="http://schemas.microsoft.com/office/drawing/2014/main" val="2679966035"/>
                    </a:ext>
                  </a:extLst>
                </a:gridCol>
              </a:tblGrid>
              <a:tr h="160602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अभिनिर्णय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सेवा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हमी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कायद्यानुसार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अभिनिर्णीत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करून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देण्याचा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कालावधी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45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दिवस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माहे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जानेवारी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2025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ते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मार्च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2025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या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कालावधीमध्ये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एकुण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प्राप्त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प्रकरणापैकी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15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दिवसाचे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आत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अभिनिर्णीत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करून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दिलेली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प्रकरणे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114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00037"/>
                  </a:ext>
                </a:extLst>
              </a:tr>
              <a:tr h="1692038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2.परतावा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सेवा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हमी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कायद्यानुसार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परतावा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करून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देण्याचा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कालावधी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45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दिवस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माहे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जानेवारी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2025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ते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मार्च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2025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या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कालावधीमध्ये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एकुण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प्राप्त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प्रकरणापैकी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30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दिवसाचे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आत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अभिनिर्णीत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करून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दिलेली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प्रकरणे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82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1835"/>
                  </a:ext>
                </a:extLst>
              </a:tr>
              <a:tr h="201129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  3.नोंदणीकृत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दस्ताची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सत्यप्रत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सेवा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हमी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कायद्यानुसार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नोंदणीकृत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दस्तऐवजांची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सत्यप्रत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करून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देण्याचा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कालावधी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03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दिवस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माहे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जानेवारी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2025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ते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मार्च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2025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या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कालावधीमध्येया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कार्यालयाचे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अधिनस्त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असलेल्या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दुय्यम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कार्यालयात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नोंदणीकृत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दस्तऐवजांची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सत्यप्रत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त्याच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दिवशी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दिलेली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प्रकरणे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DVOT-YogeshMR" panose="00000400000000000000" pitchFamily="2" charset="0"/>
                          <a:cs typeface="DVOT-YogeshMR" panose="00000400000000000000" pitchFamily="2" charset="0"/>
                        </a:rPr>
                        <a:t>  806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  <a:latin typeface="DVOT-YogeshMR" panose="00000400000000000000" pitchFamily="2" charset="0"/>
                        <a:cs typeface="DVOT-YogeshMR" panose="000004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6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25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cription: C:\Users\igr\Downloads\IMG-20230728-WA0007.jpg">
            <a:extLst>
              <a:ext uri="{FF2B5EF4-FFF2-40B4-BE49-F238E27FC236}">
                <a16:creationId xmlns:a16="http://schemas.microsoft.com/office/drawing/2014/main" id="{3266C098-C4C2-1353-7FE1-5BE7DAB095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49" y="888656"/>
            <a:ext cx="3138458" cy="263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i.pinimg.com/200x150/55/c5/8e/55c58efdee98ccf946d6589f7dcaecb3.jpg">
            <a:extLst>
              <a:ext uri="{FF2B5EF4-FFF2-40B4-BE49-F238E27FC236}">
                <a16:creationId xmlns:a16="http://schemas.microsoft.com/office/drawing/2014/main" id="{0790D4AE-282C-B6AD-6D80-87269BA2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21" y="4190268"/>
            <a:ext cx="4325211" cy="242494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63272-A60B-B76E-2207-5D85B6541DF8}"/>
              </a:ext>
            </a:extLst>
          </p:cNvPr>
          <p:cNvSpPr/>
          <p:nvPr/>
        </p:nvSpPr>
        <p:spPr>
          <a:xfrm>
            <a:off x="6245328" y="835812"/>
            <a:ext cx="7477600" cy="6608598"/>
          </a:xfrm>
          <a:prstGeom prst="rect">
            <a:avLst/>
          </a:prstGeom>
          <a:solidFill>
            <a:srgbClr val="2A4E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D01C3-2139-1A24-B871-DFF8A5127C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919" y="1201900"/>
            <a:ext cx="2746418" cy="2988368"/>
          </a:xfrm>
          <a:prstGeom prst="rect">
            <a:avLst/>
          </a:prstGeom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4769351B-3538-6B56-0F70-E457099C6C08}"/>
              </a:ext>
            </a:extLst>
          </p:cNvPr>
          <p:cNvSpPr/>
          <p:nvPr/>
        </p:nvSpPr>
        <p:spPr>
          <a:xfrm>
            <a:off x="6096241" y="493314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श्री.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नारायण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राजपूत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सह 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जिल्हा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निबंधक, वर्ग-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1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तथा</a:t>
            </a:r>
            <a:endParaRPr lang="mr-IN" sz="2000" b="1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मुद्रांक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जिल्हाधिकारी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ठाणे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शहर</a:t>
            </a:r>
            <a:endParaRPr lang="en-IN" sz="2000" b="1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5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344F87-F46D-788F-74DD-251B4BD5EDFB}"/>
              </a:ext>
            </a:extLst>
          </p:cNvPr>
          <p:cNvSpPr txBox="1"/>
          <p:nvPr/>
        </p:nvSpPr>
        <p:spPr>
          <a:xfrm>
            <a:off x="1192695" y="1766198"/>
            <a:ext cx="12165495" cy="4661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      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 निबंधक कार्यालयामध्ये येणा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-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 पक्षकारांना नोंदणी तसेच मुद्रांक विषयक सर्व माहिती दिली जाते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वृध्द व्यक्ती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अपंग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तसेच 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गरोदर स्त्रिया यांची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hi-IN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प्राधान्याने दस्त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 केली जाते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कार्यालयामध्ये येणा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-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 पक्षकारांना सौजन्यपुर्व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सहकार्य केले जाते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अभ्यागताना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पिण्याचे पाणी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बैठक व्यवस्था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तसेच दिव्यांग व्यक्ती यांचे साठी व्हील चेअर रॅम्पची सुविधा करण्यात आली आहे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 </a:t>
            </a:r>
          </a:p>
          <a:p>
            <a:pPr algn="just">
              <a:lnSpc>
                <a:spcPct val="200000"/>
              </a:lnSpc>
            </a:pP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       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नागरीकांच्या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सोईसाठी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ठाणे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शहर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येथील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दोन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शनिवार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रविवार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साप्ताहिक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सुट्टीच्या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सुरु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करण्यात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आलेले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44940-B140-BB55-95C3-22F4D4091EAC}"/>
              </a:ext>
            </a:extLst>
          </p:cNvPr>
          <p:cNvSpPr txBox="1"/>
          <p:nvPr/>
        </p:nvSpPr>
        <p:spPr>
          <a:xfrm>
            <a:off x="2722465" y="750253"/>
            <a:ext cx="9622787" cy="62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सुकर</a:t>
            </a:r>
            <a:r>
              <a:rPr lang="en-US" sz="200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जिवनमान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(Ease of Living</a:t>
            </a:r>
            <a:r>
              <a:rPr lang="en-US" sz="32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874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581EE8-CA9B-D555-1C71-E37494A7E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4"/>
          <a:stretch/>
        </p:blipFill>
        <p:spPr>
          <a:xfrm>
            <a:off x="705679" y="2363460"/>
            <a:ext cx="5009322" cy="5100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3284D-F494-88A8-21C5-E3C7C57C6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" r="4420" b="5263"/>
          <a:stretch/>
        </p:blipFill>
        <p:spPr>
          <a:xfrm>
            <a:off x="6422923" y="2229283"/>
            <a:ext cx="3460542" cy="5190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FD555-70FF-8534-A39E-4AB940FD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76" y="2229284"/>
            <a:ext cx="3861646" cy="5235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B0722-AF67-7347-64AA-329774F4D257}"/>
              </a:ext>
            </a:extLst>
          </p:cNvPr>
          <p:cNvSpPr txBox="1"/>
          <p:nvPr/>
        </p:nvSpPr>
        <p:spPr>
          <a:xfrm>
            <a:off x="908387" y="1512656"/>
            <a:ext cx="5633806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A3AC1-30FB-AC3B-5E3E-AC239B7E69F5}"/>
              </a:ext>
            </a:extLst>
          </p:cNvPr>
          <p:cNvSpPr txBox="1"/>
          <p:nvPr/>
        </p:nvSpPr>
        <p:spPr>
          <a:xfrm>
            <a:off x="7861851" y="1444851"/>
            <a:ext cx="5965993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5B884-4150-9B4A-5D84-DD6CF235B6AC}"/>
              </a:ext>
            </a:extLst>
          </p:cNvPr>
          <p:cNvSpPr txBox="1"/>
          <p:nvPr/>
        </p:nvSpPr>
        <p:spPr>
          <a:xfrm>
            <a:off x="4263887" y="760169"/>
            <a:ext cx="6370984" cy="5093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3.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252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420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2BB7E-1FF9-7030-B136-441B9914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>
          <a:xfrm>
            <a:off x="781954" y="2652083"/>
            <a:ext cx="3057325" cy="4548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4BF9E-BB31-C628-9E54-1BB836D0D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0"/>
          <a:stretch>
            <a:fillRect/>
          </a:stretch>
        </p:blipFill>
        <p:spPr>
          <a:xfrm>
            <a:off x="7403419" y="2592586"/>
            <a:ext cx="3095931" cy="462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0FA269-3F39-8C52-938D-71AE67CD6FF6}"/>
              </a:ext>
            </a:extLst>
          </p:cNvPr>
          <p:cNvSpPr txBox="1"/>
          <p:nvPr/>
        </p:nvSpPr>
        <p:spPr>
          <a:xfrm>
            <a:off x="781954" y="1826946"/>
            <a:ext cx="6088655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CE2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5EAAB-7129-8AB6-219A-A6F030DA38B9}"/>
              </a:ext>
            </a:extLst>
          </p:cNvPr>
          <p:cNvSpPr txBox="1"/>
          <p:nvPr/>
        </p:nvSpPr>
        <p:spPr>
          <a:xfrm>
            <a:off x="7737188" y="1747433"/>
            <a:ext cx="6088654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E7417-A852-DA1B-758D-EB9C87D01EA7}"/>
              </a:ext>
            </a:extLst>
          </p:cNvPr>
          <p:cNvSpPr txBox="1"/>
          <p:nvPr/>
        </p:nvSpPr>
        <p:spPr>
          <a:xfrm>
            <a:off x="2848174" y="799963"/>
            <a:ext cx="9622787" cy="4207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1748A0-952A-7FFB-C104-C0E3459AD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3" y="2631845"/>
            <a:ext cx="2978120" cy="4548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E2D8F5-26B8-AE88-F3E3-5178F0437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-1117" r="4001" b="1117"/>
          <a:stretch/>
        </p:blipFill>
        <p:spPr>
          <a:xfrm>
            <a:off x="10677327" y="2592585"/>
            <a:ext cx="3263346" cy="462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15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F7B28-5FD0-D505-B700-BE07DDF15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8" y="2168212"/>
            <a:ext cx="5645426" cy="522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20ABA-180A-631F-15D6-8BECDAE8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42" y="2168211"/>
            <a:ext cx="6102626" cy="522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E7C0D-67B0-D888-BC87-1987639486CD}"/>
              </a:ext>
            </a:extLst>
          </p:cNvPr>
          <p:cNvSpPr txBox="1"/>
          <p:nvPr/>
        </p:nvSpPr>
        <p:spPr>
          <a:xfrm>
            <a:off x="5015947" y="938389"/>
            <a:ext cx="459850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सुव्यवस्थीत</a:t>
            </a:r>
            <a:r>
              <a:rPr lang="en-US" sz="2000" b="1" dirty="0">
                <a:solidFill>
                  <a:schemeClr val="tx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कार्यालय</a:t>
            </a:r>
            <a:endParaRPr lang="en-IN" sz="2000" b="1" dirty="0">
              <a:solidFill>
                <a:schemeClr val="bg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56C6E-693A-1EDE-60C0-DC3D277B723D}"/>
              </a:ext>
            </a:extLst>
          </p:cNvPr>
          <p:cNvSpPr txBox="1"/>
          <p:nvPr/>
        </p:nvSpPr>
        <p:spPr>
          <a:xfrm>
            <a:off x="1053548" y="1617115"/>
            <a:ext cx="5486401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CE2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5505A-FB90-6C6C-39B5-35D93ED63496}"/>
              </a:ext>
            </a:extLst>
          </p:cNvPr>
          <p:cNvSpPr txBox="1"/>
          <p:nvPr/>
        </p:nvSpPr>
        <p:spPr>
          <a:xfrm>
            <a:off x="7616241" y="1617115"/>
            <a:ext cx="5500544" cy="42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0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0733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04957-03AD-C5C2-BDC5-2B03CBE8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7" t="9824" r="22998" b="13894"/>
          <a:stretch/>
        </p:blipFill>
        <p:spPr>
          <a:xfrm rot="5400000">
            <a:off x="7687920" y="1818862"/>
            <a:ext cx="4422917" cy="4283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6049-5C59-9D39-90C2-8F5B5B5C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6" t="2218" r="4176" b="6249"/>
          <a:stretch/>
        </p:blipFill>
        <p:spPr>
          <a:xfrm>
            <a:off x="1948069" y="1749286"/>
            <a:ext cx="4174436" cy="45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E7F8CF-DF62-82E7-E4D7-E3C4FB5373D8}"/>
              </a:ext>
            </a:extLst>
          </p:cNvPr>
          <p:cNvSpPr txBox="1"/>
          <p:nvPr/>
        </p:nvSpPr>
        <p:spPr>
          <a:xfrm>
            <a:off x="4681330" y="983974"/>
            <a:ext cx="579451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जड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वस्तु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संग्रह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नोंदवहीचे</a:t>
            </a:r>
            <a:r>
              <a:rPr lang="en-US" sz="2000" b="1" dirty="0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MR" panose="00000400000000000000" pitchFamily="2" charset="0"/>
                <a:cs typeface="DVOT-YogeshMR" panose="00000400000000000000" pitchFamily="2" charset="0"/>
              </a:rPr>
              <a:t>अद्ययावतीकरण</a:t>
            </a:r>
            <a:endParaRPr lang="en-IN" sz="2000" b="1" dirty="0">
              <a:solidFill>
                <a:schemeClr val="bg1"/>
              </a:solidFill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7BDF7-9E4E-CE02-C3B2-B13588AEA151}"/>
              </a:ext>
            </a:extLst>
          </p:cNvPr>
          <p:cNvSpPr txBox="1"/>
          <p:nvPr/>
        </p:nvSpPr>
        <p:spPr>
          <a:xfrm>
            <a:off x="3496088" y="6629398"/>
            <a:ext cx="81649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100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दिवसांच्या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कृती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आराखडा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कार्यक्रमांतर्गत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जड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वस्तु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संग्रह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नोंदवहीचे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अद्ययावतीकरणे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करण्यात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 </a:t>
            </a:r>
            <a:r>
              <a:rPr lang="en-US" sz="2000" b="1" dirty="0" err="1">
                <a:latin typeface="DVOT-YogeshMR" panose="00000400000000000000" pitchFamily="2" charset="0"/>
                <a:cs typeface="DVOT-YogeshMR" panose="00000400000000000000" pitchFamily="2" charset="0"/>
              </a:rPr>
              <a:t>आले</a:t>
            </a:r>
            <a:r>
              <a:rPr lang="en-US" sz="2000" b="1" dirty="0">
                <a:latin typeface="DVOT-YogeshMR" panose="00000400000000000000" pitchFamily="2" charset="0"/>
                <a:cs typeface="DVOT-YogeshMR" panose="00000400000000000000" pitchFamily="2" charset="0"/>
              </a:rPr>
              <a:t>.</a:t>
            </a:r>
            <a:endParaRPr lang="en-IN" sz="2000" b="1" dirty="0">
              <a:latin typeface="DVOT-YogeshMR" panose="00000400000000000000" pitchFamily="2" charset="0"/>
              <a:cs typeface="DVOT-YogeshM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5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63A5BA-9F79-60A8-12DF-35E433679DAC}"/>
              </a:ext>
            </a:extLst>
          </p:cNvPr>
          <p:cNvSpPr txBox="1"/>
          <p:nvPr/>
        </p:nvSpPr>
        <p:spPr>
          <a:xfrm>
            <a:off x="1430129" y="2501694"/>
            <a:ext cx="12017514" cy="37215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कार्यालयात प्राप्त होणा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-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या तक्रार अर्जावर विहीत मुदतीत कार्यवाही करुन तक्रारींचे निवारण करण्यात येते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तसेच तक्रार होणार नाही याची दक्षता घेण्यात येत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 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आहे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दि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 15/04/2025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पुर्वीच्या पी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जी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पोर्टलवरील तक्रारींचे निराकरण करण्यात आले आहे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अभ्यागत भेटीचे नियोजन व भेटीच्या वेळाबाबत प्रसिध्दी देण्यात आली आहे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hi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प्राप्त तक्रारींचे निराकरण करण्यात येत आहे</a:t>
            </a:r>
            <a:r>
              <a:rPr lang="en-IN" sz="2000" b="1" dirty="0"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    </a:t>
            </a:r>
          </a:p>
          <a:p>
            <a:pPr marL="542927" lvl="1" indent="-271463" algn="l">
              <a:lnSpc>
                <a:spcPts val="4320"/>
              </a:lnSpc>
            </a:pPr>
            <a:endParaRPr lang="en-US" sz="28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46868-4E83-8011-C237-64F246A5756F}"/>
              </a:ext>
            </a:extLst>
          </p:cNvPr>
          <p:cNvSpPr txBox="1"/>
          <p:nvPr/>
        </p:nvSpPr>
        <p:spPr>
          <a:xfrm>
            <a:off x="2712526" y="894908"/>
            <a:ext cx="9622787" cy="62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4.तक्रार</a:t>
            </a:r>
            <a:r>
              <a:rPr lang="en-US" sz="200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(Grievance Redressal</a:t>
            </a:r>
            <a:r>
              <a:rPr lang="en-US" sz="3200" b="1" dirty="0"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807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263E83-15F0-FFBA-AFF5-DBF6834F0ED8}"/>
              </a:ext>
            </a:extLst>
          </p:cNvPr>
          <p:cNvSpPr txBox="1"/>
          <p:nvPr/>
        </p:nvSpPr>
        <p:spPr>
          <a:xfrm>
            <a:off x="4273826" y="614293"/>
            <a:ext cx="6221896" cy="4207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000" b="1" dirty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तक्रार निवारण</a:t>
            </a:r>
            <a:endParaRPr lang="en-US" sz="2000" b="1" dirty="0"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B7135A-7A5B-A711-683A-4DDD66029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31040"/>
              </p:ext>
            </p:extLst>
          </p:nvPr>
        </p:nvGraphicFramePr>
        <p:xfrm>
          <a:off x="934281" y="1965452"/>
          <a:ext cx="6599580" cy="467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5615">
                  <a:extLst>
                    <a:ext uri="{9D8B030D-6E8A-4147-A177-3AD203B41FA5}">
                      <a16:colId xmlns:a16="http://schemas.microsoft.com/office/drawing/2014/main" val="3319097222"/>
                    </a:ext>
                  </a:extLst>
                </a:gridCol>
                <a:gridCol w="2347586">
                  <a:extLst>
                    <a:ext uri="{9D8B030D-6E8A-4147-A177-3AD203B41FA5}">
                      <a16:colId xmlns:a16="http://schemas.microsoft.com/office/drawing/2014/main" val="3018179520"/>
                    </a:ext>
                  </a:extLst>
                </a:gridCol>
                <a:gridCol w="1091353">
                  <a:extLst>
                    <a:ext uri="{9D8B030D-6E8A-4147-A177-3AD203B41FA5}">
                      <a16:colId xmlns:a16="http://schemas.microsoft.com/office/drawing/2014/main" val="3108358033"/>
                    </a:ext>
                  </a:extLst>
                </a:gridCol>
                <a:gridCol w="1182756">
                  <a:extLst>
                    <a:ext uri="{9D8B030D-6E8A-4147-A177-3AD203B41FA5}">
                      <a16:colId xmlns:a16="http://schemas.microsoft.com/office/drawing/2014/main" val="2291330117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4077259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अक्र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  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तक्रार प्रकार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निकाली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शिल्लक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48121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कार्यालयात प्रतक्ष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72685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2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आपले सरकार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75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75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00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43131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3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पी जी पोर्टल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4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04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00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05101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4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सीआर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ए</a:t>
                      </a: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म पोर्टल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178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178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00</a:t>
                      </a:r>
                    </a:p>
                  </a:txBody>
                  <a:tcPr marL="68580" marR="68580" marT="68580" marB="685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482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D6C8557-9DB2-F2F9-73EC-BE4BB311B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4" y="1669111"/>
            <a:ext cx="5575856" cy="2902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DD9AA-4910-87FD-91DE-54D1A9B1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0" r="1355" b="13071"/>
          <a:stretch/>
        </p:blipFill>
        <p:spPr>
          <a:xfrm>
            <a:off x="7832035" y="4717730"/>
            <a:ext cx="5575855" cy="27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95A2DE-8423-D7AF-6969-A1C7D217ACEC}"/>
              </a:ext>
            </a:extLst>
          </p:cNvPr>
          <p:cNvSpPr txBox="1"/>
          <p:nvPr/>
        </p:nvSpPr>
        <p:spPr>
          <a:xfrm>
            <a:off x="4727713" y="6889729"/>
            <a:ext cx="243508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CRM DASHBOARD </a:t>
            </a:r>
            <a:endParaRPr lang="en-I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503FF-A066-78CC-10E5-33DD1410FD89}"/>
              </a:ext>
            </a:extLst>
          </p:cNvPr>
          <p:cNvSpPr txBox="1"/>
          <p:nvPr/>
        </p:nvSpPr>
        <p:spPr>
          <a:xfrm>
            <a:off x="9094305" y="1226583"/>
            <a:ext cx="305131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mr-IN" sz="2000" u="none" strike="noStrike" dirty="0">
                <a:effectLst/>
                <a:cs typeface="+mj-cs"/>
              </a:rPr>
              <a:t>आपले सरकार</a:t>
            </a:r>
            <a:r>
              <a:rPr lang="en-US" sz="2000" u="none" strike="noStrike" dirty="0">
                <a:effectLst/>
                <a:cs typeface="+mj-cs"/>
              </a:rPr>
              <a:t> </a:t>
            </a:r>
            <a:r>
              <a:rPr lang="mr-IN" sz="2000" u="none" strike="noStrike" dirty="0">
                <a:effectLst/>
                <a:cs typeface="+mj-cs"/>
              </a:rPr>
              <a:t>पोर्टल </a:t>
            </a:r>
            <a:endParaRPr lang="en-IN" sz="20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50A072E-14C4-1DCF-655C-8A583B75BD50}"/>
              </a:ext>
            </a:extLst>
          </p:cNvPr>
          <p:cNvSpPr/>
          <p:nvPr/>
        </p:nvSpPr>
        <p:spPr>
          <a:xfrm>
            <a:off x="10495722" y="1669111"/>
            <a:ext cx="278295" cy="259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20E5135A-0A27-FD7B-89F4-939350FC4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3013B52-00C0-B294-690B-4CA766138264}"/>
              </a:ext>
            </a:extLst>
          </p:cNvPr>
          <p:cNvSpPr/>
          <p:nvPr/>
        </p:nvSpPr>
        <p:spPr>
          <a:xfrm>
            <a:off x="7315200" y="6889729"/>
            <a:ext cx="51683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107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5888</TotalTime>
  <Words>876</Words>
  <Application>Microsoft Office PowerPoint</Application>
  <PresentationFormat>Custom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 (MS)</vt:lpstr>
      <vt:lpstr>DVOT-SurekhMR</vt:lpstr>
      <vt:lpstr>DVOT-Yogesh</vt:lpstr>
      <vt:lpstr>DVOT-YogeshMR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9.नाविण्यपुर्ण उपक्रम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Sandeep</cp:lastModifiedBy>
  <cp:revision>609</cp:revision>
  <cp:lastPrinted>2025-04-28T08:04:39Z</cp:lastPrinted>
  <dcterms:created xsi:type="dcterms:W3CDTF">2024-04-01T08:16:19Z</dcterms:created>
  <dcterms:modified xsi:type="dcterms:W3CDTF">2025-04-29T11:43:23Z</dcterms:modified>
</cp:coreProperties>
</file>